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0" r:id="rId4"/>
    <p:sldId id="271" r:id="rId5"/>
    <p:sldId id="258" r:id="rId6"/>
    <p:sldId id="260" r:id="rId7"/>
    <p:sldId id="263" r:id="rId8"/>
    <p:sldId id="261" r:id="rId9"/>
    <p:sldId id="262" r:id="rId10"/>
    <p:sldId id="264" r:id="rId11"/>
    <p:sldId id="265" r:id="rId12"/>
    <p:sldId id="269" r:id="rId13"/>
    <p:sldId id="267" r:id="rId14"/>
    <p:sldId id="268" r:id="rId15"/>
    <p:sldId id="272" r:id="rId16"/>
    <p:sldId id="273" r:id="rId17"/>
    <p:sldId id="274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442" y="6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Bibliotheca Alexandrina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4AA4F-4DCB-4075-8838-955225603575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A5905-9C0A-4B45-B5B7-B42B4EADB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126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Bibliotheca Alexandrina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B4C03-8008-4337-8BD0-1389D1CED50E}" type="datetimeFigureOut">
              <a:rPr lang="en-US" smtClean="0"/>
              <a:t>3/25/2014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D7A6C-7582-412B-861E-1FB30622F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1057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D7A6C-7582-412B-861E-1FB30622FFED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Bibliotheca Alexandrina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314A-7773-4E76-8876-3D7E42C14100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8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4C4BB-06E2-4F01-A226-B3B200DFC9A7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5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FC25-1A28-4449-9BAF-15652973BBE6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AD74-C62B-4A19-91E0-A958DCD51910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1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9524-AE89-447F-A9FA-1501030C19D9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1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410-11CC-4483-B820-441CFAC3713C}" type="datetime1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F830-D5B6-4C04-BEDD-D6BBF601650C}" type="datetime1">
              <a:rPr lang="en-US" smtClean="0"/>
              <a:t>3/25/2014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281F-58CA-4038-ACE6-FD9D20CCC510}" type="datetime1">
              <a:rPr lang="en-US" smtClean="0"/>
              <a:t>3/25/2014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CD958-5CFF-4539-A22A-D40D10B5205C}" type="datetime1">
              <a:rPr lang="en-US" smtClean="0"/>
              <a:t>3/25/2014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4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3EA4-5984-42FD-A4AF-FFFE512B9CC4}" type="datetime1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BB708-23F9-4917-BB0E-9762A6E359FC}" type="datetime1">
              <a:rPr lang="en-US" smtClean="0"/>
              <a:t>3/25/2014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E85AF-8285-42C1-AF8A-78FDE2E4089F}" type="datetime1">
              <a:rPr lang="en-US" smtClean="0"/>
              <a:t>3/25/2014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DA15-47F1-453E-8FCB-9F97A7BE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28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775" y="685801"/>
            <a:ext cx="8915400" cy="2914650"/>
          </a:xfrm>
        </p:spPr>
        <p:txBody>
          <a:bodyPr>
            <a:normAutofit/>
          </a:bodyPr>
          <a:lstStyle/>
          <a:p>
            <a:r>
              <a:rPr lang="en-US" dirty="0" smtClean="0"/>
              <a:t>A Book, a Web Browser and a Tablet: How Bibliotheca Alexandrina’</a:t>
            </a:r>
            <a:r>
              <a:rPr lang="en-US" dirty="0"/>
              <a:t> </a:t>
            </a:r>
            <a:r>
              <a:rPr lang="en-US" dirty="0" smtClean="0"/>
              <a:t>s Viewer Framework Makes it Possible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Engy</a:t>
            </a:r>
            <a:r>
              <a:rPr lang="en-US" dirty="0" smtClean="0"/>
              <a:t> Ali</a:t>
            </a:r>
          </a:p>
          <a:p>
            <a:pPr algn="r"/>
            <a:r>
              <a:rPr lang="en-US" dirty="0" smtClean="0"/>
              <a:t>The Library of Alexandria, Egypt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219" y="1248137"/>
            <a:ext cx="10176021" cy="7210063"/>
            <a:chOff x="21219" y="1248137"/>
            <a:chExt cx="10176021" cy="7210063"/>
          </a:xfrm>
        </p:grpSpPr>
        <p:grpSp>
          <p:nvGrpSpPr>
            <p:cNvPr id="5" name="Group 4"/>
            <p:cNvGrpSpPr/>
            <p:nvPr/>
          </p:nvGrpSpPr>
          <p:grpSpPr>
            <a:xfrm>
              <a:off x="21219" y="1248137"/>
              <a:ext cx="10176021" cy="7210063"/>
              <a:chOff x="21219" y="1248137"/>
              <a:chExt cx="10176021" cy="7210063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61" t="1544" r="12392" b="9341"/>
              <a:stretch/>
            </p:blipFill>
            <p:spPr bwMode="auto">
              <a:xfrm>
                <a:off x="21219" y="1248137"/>
                <a:ext cx="10176021" cy="7210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32" t="41649" r="63052" b="49649"/>
              <a:stretch/>
            </p:blipFill>
            <p:spPr bwMode="auto">
              <a:xfrm>
                <a:off x="506369" y="2590800"/>
                <a:ext cx="2617831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93" t="45429" r="57821" b="49428"/>
            <a:stretch/>
          </p:blipFill>
          <p:spPr bwMode="auto">
            <a:xfrm>
              <a:off x="457201" y="3581400"/>
              <a:ext cx="3124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304800" y="1371600"/>
            <a:ext cx="3733800" cy="4572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r="14557" b="7316"/>
          <a:stretch/>
        </p:blipFill>
        <p:spPr bwMode="auto">
          <a:xfrm>
            <a:off x="152399" y="1066800"/>
            <a:ext cx="9448801" cy="704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057400" y="1447800"/>
            <a:ext cx="7620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3124200" cy="3962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4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highlights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12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0" r="17710" b="28597"/>
          <a:stretch/>
        </p:blipFill>
        <p:spPr bwMode="auto">
          <a:xfrm>
            <a:off x="838200" y="1371600"/>
            <a:ext cx="7180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71800" y="3429000"/>
            <a:ext cx="2133600" cy="1447800"/>
          </a:xfrm>
          <a:prstGeom prst="ellipse">
            <a:avLst/>
          </a:prstGeom>
          <a:noFill/>
          <a:ln>
            <a:solidFill>
              <a:srgbClr val="C0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600200"/>
            <a:ext cx="5334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85800" y="1295400"/>
            <a:ext cx="7924800" cy="6290309"/>
            <a:chOff x="685800" y="1295400"/>
            <a:chExt cx="7924800" cy="629030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r="22646" b="13190"/>
            <a:stretch/>
          </p:blipFill>
          <p:spPr bwMode="auto">
            <a:xfrm>
              <a:off x="685800" y="1295400"/>
              <a:ext cx="7924800" cy="629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1" t="17949" r="57506" b="65645"/>
            <a:stretch/>
          </p:blipFill>
          <p:spPr bwMode="auto">
            <a:xfrm>
              <a:off x="2743200" y="2438400"/>
              <a:ext cx="874889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8" t="50000" r="57860" b="12125"/>
            <a:stretch/>
          </p:blipFill>
          <p:spPr bwMode="auto">
            <a:xfrm>
              <a:off x="3693951" y="2452602"/>
              <a:ext cx="855922" cy="2535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8" t="40193" r="57747" b="42468"/>
            <a:stretch/>
          </p:blipFill>
          <p:spPr bwMode="auto">
            <a:xfrm>
              <a:off x="1828800" y="3751029"/>
              <a:ext cx="914400" cy="1219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6" t="59610" r="57597" b="22726"/>
            <a:stretch/>
          </p:blipFill>
          <p:spPr bwMode="auto">
            <a:xfrm>
              <a:off x="2743199" y="3733260"/>
              <a:ext cx="902179" cy="1236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23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t="3333" r="13632" b="13579"/>
          <a:stretch/>
        </p:blipFill>
        <p:spPr bwMode="auto">
          <a:xfrm>
            <a:off x="228600" y="1499937"/>
            <a:ext cx="7636044" cy="474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1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r="19553" b="13860"/>
          <a:stretch/>
        </p:blipFill>
        <p:spPr bwMode="auto">
          <a:xfrm>
            <a:off x="1600200" y="1401679"/>
            <a:ext cx="6176211" cy="492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9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37407"/>
            <a:ext cx="6857999" cy="494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0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Enhancing storage layer to ensure scalability and performance</a:t>
            </a:r>
          </a:p>
          <a:p>
            <a:endParaRPr lang="en-US" dirty="0"/>
          </a:p>
          <a:p>
            <a:r>
              <a:rPr lang="en-US" dirty="0" smtClean="0"/>
              <a:t>Extend to include other  type of media objects</a:t>
            </a:r>
          </a:p>
          <a:p>
            <a:endParaRPr lang="en-US" dirty="0"/>
          </a:p>
          <a:p>
            <a:r>
              <a:rPr lang="en-US" dirty="0" smtClean="0"/>
              <a:t>Android mobile and tablet implementation are under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1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 info: 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engy.morsy@bibalex.org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http://dar.bibalex.org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Thanks for development team: </a:t>
            </a:r>
          </a:p>
          <a:p>
            <a:pPr lvl="1"/>
            <a:r>
              <a:rPr lang="en-US" dirty="0" smtClean="0"/>
              <a:t>Mohamed Abuouda</a:t>
            </a:r>
          </a:p>
          <a:p>
            <a:pPr lvl="1"/>
            <a:r>
              <a:rPr lang="en-US" smtClean="0"/>
              <a:t>Ahmed Omar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cover…..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 …</a:t>
            </a:r>
          </a:p>
          <a:p>
            <a:r>
              <a:rPr lang="en-US" dirty="0" smtClean="0"/>
              <a:t>Why not PDF…?!</a:t>
            </a:r>
          </a:p>
          <a:p>
            <a:r>
              <a:rPr lang="en-US" dirty="0" smtClean="0"/>
              <a:t>Book Viewer framework</a:t>
            </a:r>
          </a:p>
          <a:p>
            <a:r>
              <a:rPr lang="en-US" dirty="0" smtClean="0"/>
              <a:t>Future 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digitization projects for preserving knowledge in monographs  and availing them to people around the world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Readers miss features they like in old books.</a:t>
            </a:r>
          </a:p>
          <a:p>
            <a:endParaRPr lang="en-US" dirty="0"/>
          </a:p>
          <a:p>
            <a:r>
              <a:rPr lang="en-US" dirty="0" smtClean="0"/>
              <a:t>Availability of e-readers, mobile phones …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sz="4400" dirty="0" err="1" smtClean="0"/>
              <a:t>PDF..</a:t>
            </a:r>
            <a:r>
              <a:rPr lang="en-US" sz="4400" dirty="0" err="1"/>
              <a:t>why</a:t>
            </a:r>
            <a:r>
              <a:rPr lang="en-US" sz="4400" dirty="0"/>
              <a:t> </a:t>
            </a:r>
            <a:r>
              <a:rPr lang="en-US" sz="4400" dirty="0" smtClean="0"/>
              <a:t>not!?</a:t>
            </a:r>
            <a:endParaRPr lang="en-US" sz="49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4419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Copyright/Page selection</a:t>
            </a:r>
          </a:p>
          <a:p>
            <a:r>
              <a:rPr lang="en-US" sz="3200" dirty="0" smtClean="0"/>
              <a:t>Morphological Search</a:t>
            </a:r>
          </a:p>
          <a:p>
            <a:r>
              <a:rPr lang="en-US" sz="3200" dirty="0" smtClean="0"/>
              <a:t>All in One (Metadata, Content and Search) Object</a:t>
            </a:r>
          </a:p>
          <a:p>
            <a:r>
              <a:rPr lang="en-US" sz="3200" dirty="0" smtClean="0"/>
              <a:t>Streaming/Browser Compatibility </a:t>
            </a:r>
          </a:p>
          <a:p>
            <a:r>
              <a:rPr lang="en-US" sz="3200" dirty="0" smtClean="0"/>
              <a:t>Personalization/Annotation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6034617" cy="4525963"/>
          </a:xfrm>
        </p:spPr>
      </p:pic>
      <p:sp>
        <p:nvSpPr>
          <p:cNvPr id="4" name="Rectangle 3"/>
          <p:cNvSpPr/>
          <p:nvPr/>
        </p:nvSpPr>
        <p:spPr>
          <a:xfrm>
            <a:off x="2971800" y="1752600"/>
            <a:ext cx="29718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Viewer Framework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5</a:t>
            </a:fld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1973179" y="1600200"/>
            <a:ext cx="155448" cy="914400"/>
          </a:xfrm>
          <a:prstGeom prst="leftBrace">
            <a:avLst/>
          </a:prstGeom>
          <a:ln w="12700">
            <a:solidFill>
              <a:schemeClr val="bg1"/>
            </a:solidFill>
          </a:ln>
          <a:scene3d>
            <a:camera prst="orthographicFront">
              <a:rot lat="1200000" lon="900000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5026152" y="-152400"/>
            <a:ext cx="307848" cy="4419600"/>
          </a:xfrm>
          <a:prstGeom prst="leftBrace">
            <a:avLst/>
          </a:prstGeom>
          <a:ln w="15875">
            <a:solidFill>
              <a:schemeClr val="bg1"/>
            </a:solidFill>
          </a:ln>
          <a:scene3d>
            <a:camera prst="orthographicFront">
              <a:rot lat="1200000" lon="900000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1704201"/>
            <a:ext cx="1122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Client side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490" y="1676400"/>
            <a:ext cx="1122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Server side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8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7" r="1240" b="12784"/>
          <a:stretch/>
        </p:blipFill>
        <p:spPr bwMode="auto">
          <a:xfrm>
            <a:off x="414759" y="1371600"/>
            <a:ext cx="8472669" cy="498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0" y="22098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Sticky Notes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1635" y="3962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Underline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1200" y="281940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21287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7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5" r="14455" b="16228"/>
          <a:stretch/>
        </p:blipFill>
        <p:spPr bwMode="auto">
          <a:xfrm>
            <a:off x="381000" y="1147796"/>
            <a:ext cx="8305800" cy="586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76800" y="1371600"/>
            <a:ext cx="3200400" cy="2438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Thumbnail view and My Basket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8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r="12860" b="3063"/>
          <a:stretch/>
        </p:blipFill>
        <p:spPr bwMode="auto">
          <a:xfrm>
            <a:off x="457200" y="1020854"/>
            <a:ext cx="8382000" cy="591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9600" y="240985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Add to basket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29000" y="1981200"/>
            <a:ext cx="11430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My Basket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DA15-47F1-453E-8FCB-9F97A7BEC20A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4" r="1343" b="40531"/>
          <a:stretch/>
        </p:blipFill>
        <p:spPr bwMode="auto">
          <a:xfrm>
            <a:off x="304800" y="914400"/>
            <a:ext cx="12516654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066800" y="5029200"/>
            <a:ext cx="4038600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57800" y="4648200"/>
            <a:ext cx="1305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- Download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- Save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- Delete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1"/>
          </a:solidFill>
        </a:ln>
        <a:scene3d>
          <a:camera prst="orthographicFront">
            <a:rot lat="1200000" lon="9000000" rev="5400000"/>
          </a:camera>
          <a:lightRig rig="threePt" dir="t"/>
        </a:scene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198</Words>
  <Application>Microsoft Office PowerPoint</Application>
  <PresentationFormat>On-screen Show (4:3)</PresentationFormat>
  <Paragraphs>76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 Book, a Web Browser and a Tablet: How Bibliotheca Alexandrina’ s Viewer Framework Makes it Possible</vt:lpstr>
      <vt:lpstr>What we will cover…..</vt:lpstr>
      <vt:lpstr>Goals…</vt:lpstr>
      <vt:lpstr>  PDF..why not!?</vt:lpstr>
      <vt:lpstr>Book Viewer Framework</vt:lpstr>
      <vt:lpstr>Client Side</vt:lpstr>
      <vt:lpstr>Annotations</vt:lpstr>
      <vt:lpstr>Thumbnail view and My Basket</vt:lpstr>
      <vt:lpstr>My Basket</vt:lpstr>
      <vt:lpstr>Metadata</vt:lpstr>
      <vt:lpstr>Searching</vt:lpstr>
      <vt:lpstr>Search highlights</vt:lpstr>
      <vt:lpstr>Related Books</vt:lpstr>
      <vt:lpstr>Zoom in</vt:lpstr>
      <vt:lpstr>Zoom out</vt:lpstr>
      <vt:lpstr>Server Side</vt:lpstr>
      <vt:lpstr>Future work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Book, a Web Browser and a Tablet: How Bibliotheca Alexandrina’ s Viewer Framework Makes it Possible</dc:title>
  <dc:creator>Engy Morsy</dc:creator>
  <cp:lastModifiedBy>NG</cp:lastModifiedBy>
  <cp:revision>57</cp:revision>
  <dcterms:created xsi:type="dcterms:W3CDTF">2014-03-19T13:13:39Z</dcterms:created>
  <dcterms:modified xsi:type="dcterms:W3CDTF">2014-03-25T14:02:06Z</dcterms:modified>
</cp:coreProperties>
</file>